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63" r:id="rId4"/>
    <p:sldId id="265" r:id="rId5"/>
    <p:sldId id="267" r:id="rId6"/>
    <p:sldId id="269" r:id="rId7"/>
    <p:sldId id="262" r:id="rId8"/>
    <p:sldId id="268" r:id="rId9"/>
    <p:sldId id="26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7" autoAdjust="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2795-7420-4177-85D1-7EA171C6CD8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38CC-D424-4904-A008-6671975B8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9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Закономерности лигандной специфичности рецепторов можно объяснить с учетом их возможной роли в </a:t>
            </a:r>
            <a:r>
              <a:rPr lang="ru-RU" dirty="0" err="1" smtClean="0"/>
              <a:t>дальнедистанционной</a:t>
            </a:r>
            <a:r>
              <a:rPr lang="ru-RU" dirty="0" smtClean="0"/>
              <a:t> сигнализации в растении. Рецепторы арабидопсиса АНК3 и их кукурузные </a:t>
            </a:r>
            <a:r>
              <a:rPr lang="ru-RU" dirty="0" err="1" smtClean="0"/>
              <a:t>ортологи</a:t>
            </a:r>
            <a:r>
              <a:rPr lang="ru-RU" dirty="0" smtClean="0"/>
              <a:t> ZmHK2 </a:t>
            </a:r>
            <a:r>
              <a:rPr lang="ru-RU" dirty="0" err="1" smtClean="0"/>
              <a:t>экспрессируются</a:t>
            </a:r>
            <a:r>
              <a:rPr lang="ru-RU" dirty="0" smtClean="0"/>
              <a:t> в основном в побеге и контролируют процессы метаболизма в листьях. Эти рецепторы «настроены» в первую очередь на </a:t>
            </a:r>
            <a:r>
              <a:rPr lang="ru-RU" dirty="0" err="1" smtClean="0"/>
              <a:t>ци-токинины</a:t>
            </a:r>
            <a:r>
              <a:rPr lang="ru-RU" dirty="0" smtClean="0"/>
              <a:t> типа </a:t>
            </a:r>
            <a:r>
              <a:rPr lang="ru-RU" dirty="0" err="1" smtClean="0"/>
              <a:t>транс-зеатина</a:t>
            </a:r>
            <a:r>
              <a:rPr lang="ru-RU" dirty="0" smtClean="0"/>
              <a:t>, т.е. на цитокинины, поступающие в побег из корней. В свою очередь, </a:t>
            </a:r>
            <a:r>
              <a:rPr lang="ru-RU" dirty="0" err="1" smtClean="0"/>
              <a:t>ре-цепторы</a:t>
            </a:r>
            <a:r>
              <a:rPr lang="ru-RU" dirty="0" smtClean="0"/>
              <a:t> CRE1/AHK4 и ZmHK1, превалирующие в корнях, активно реагируют на </a:t>
            </a:r>
            <a:r>
              <a:rPr lang="ru-RU" dirty="0" err="1" smtClean="0"/>
              <a:t>изопентениладенин</a:t>
            </a:r>
            <a:r>
              <a:rPr lang="ru-RU" dirty="0" smtClean="0"/>
              <a:t>, главный цитокинин флоэмы, поступающий в корни из побега вместе с </a:t>
            </a:r>
            <a:r>
              <a:rPr lang="ru-RU" dirty="0" err="1" smtClean="0"/>
              <a:t>флоэмным</a:t>
            </a:r>
            <a:r>
              <a:rPr lang="ru-RU" dirty="0" smtClean="0"/>
              <a:t> соком Таким образом может осуществляться сигнальный обмен между разными частями и органами </a:t>
            </a:r>
            <a:r>
              <a:rPr lang="ru-RU" dirty="0" err="1" smtClean="0"/>
              <a:t>растительно-го</a:t>
            </a:r>
            <a:r>
              <a:rPr lang="ru-RU" dirty="0" smtClean="0"/>
              <a:t> организма, при котором цитокининовые сигналы отдаленного органа оказываются более значимыми для клетки, чем сигналы из близкорасположенных тканей.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38CC-D424-4904-A008-6671975B8CD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проанализированные рецепторы показали высокое сродство к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-зеатину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изопентениладенину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Причем сродство к этим двум гормонам оказалось практически идентичным во всех случаях.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-зеатин все рецепторы связывали существенно слабее.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Бензиладенин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проявил промежуточное сродство с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уровне 40-60 нМ. В отношении двух оставшихся цитокининов рецепторы проявили существенные различия. Так,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связывал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дигирозеатин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почти на порядок сильнее, чем остальные рецепторы картофеля. Заметное различие сродства наблюдалось и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тидиазурона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показали высокое сродство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тидиазурону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тогда как сродство к нему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гораздо слабее. Наибольшие отличия – между рецепторами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В отношении лигандной специфичности рецепторы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имеют много общего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ортологами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арабидопсиса, тогда как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имеет по сравнению с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существенно более высокое сродство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изопентениладенину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бензиладенину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38CC-D424-4904-A008-6671975B8C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основе полученных конкурентных кривых для каждого лиганда определяли кажущуюся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38CC-D424-4904-A008-6671975B8CD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имел максимум связывания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7.5,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(сенсорный модуль) –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7.5-8,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8-9. Для всех рецепторов характерно уменьшение связывания при кислых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 этом у рецептора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5–5.5 связывание снижено в два раза по сравнению с максимумом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7.5. У рецептора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связывание снижалось в 5 раз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по сравнению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 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связывание уменьшалось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примерно в три раза относительно максимума. Хотя рецептор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представлен в этой серии опытов только сенсорным модулем, аналогичный эксперимент показал сходную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рН-зависимость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сенсорного модуля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StHK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по сравнению с полноразмерным рецептором. Это означает,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рН-зависимость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связывания цитокинина определяется самим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гормон-связывающим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доменом рецептора.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38CC-D424-4904-A008-6671975B8C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738CC-D424-4904-A008-6671975B8C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3313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72B0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лиганд-связывающих свойств цитокининовых рецепторов картофеля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rgbClr val="072B0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2860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Савельева Е.М.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Ломин С.Н., Мякушина Ю.А, Архипов Д.В., Романов Г.А.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748951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 физиологии растений им. К.А. Тимирязева РАН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Лаборатория сигнальных систем контроля онтогенеза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им. акад. М.Х. Чайлахяна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158" y="619851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Томск, 2018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rgbClr val="1BA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072074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dirty="0" smtClean="0">
                <a:ln>
                  <a:noFill/>
                </a:ln>
                <a:solidFill>
                  <a:srgbClr val="072B0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</a:t>
            </a:r>
            <a:r>
              <a:rPr lang="ru-RU" sz="6600" b="1" dirty="0" smtClean="0">
                <a:solidFill>
                  <a:srgbClr val="072B0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  <a:endParaRPr kumimoji="0" lang="ru-RU" sz="6600" b="0" i="0" u="none" strike="noStrike" cap="none" normalizeH="0" dirty="0" smtClean="0">
              <a:ln>
                <a:noFill/>
              </a:ln>
              <a:solidFill>
                <a:srgbClr val="072B0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в результате работы удалось впервые клонировать и охарактеризовать рецепторы цитокининов у клубненосного растения, к тому же такого практически важного, как картофель.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Полученные нами данные предоставляют новые возможности для направленного воздействия на гормональную регуляцию роста и клубнеобразования картофеля с применением современных биотехнологий.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поддержана грантом РНФ № 17-74-20181.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91880" y="40466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C4C0C"/>
                </a:solidFill>
                <a:latin typeface="Times New Roman" pitchFamily="18" charset="0"/>
                <a:cs typeface="Times New Roman" pitchFamily="18" charset="0"/>
              </a:rPr>
              <a:t>РЕЦЕПТОР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0C4C0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329299"/>
            <a:ext cx="39604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700" b="1" dirty="0" smtClean="0">
                <a:solidFill>
                  <a:srgbClr val="0C4C0C"/>
                </a:solidFill>
                <a:latin typeface="Times New Roman" pitchFamily="18" charset="0"/>
                <a:cs typeface="Times New Roman" pitchFamily="18" charset="0"/>
              </a:rPr>
              <a:t>С чем взаимодействует?</a:t>
            </a:r>
            <a:endParaRPr kumimoji="0" lang="ru-RU" sz="2700" b="0" i="0" u="none" strike="noStrike" cap="none" normalizeH="0" dirty="0" smtClean="0">
              <a:ln>
                <a:noFill/>
              </a:ln>
              <a:solidFill>
                <a:srgbClr val="0C4C0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60032" y="1340768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700" b="1" dirty="0" smtClean="0">
                <a:solidFill>
                  <a:srgbClr val="0C4C0C"/>
                </a:solidFill>
                <a:latin typeface="Times New Roman" pitchFamily="18" charset="0"/>
                <a:cs typeface="Times New Roman" pitchFamily="18" charset="0"/>
              </a:rPr>
              <a:t>Как взаимодействует?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0122" y="1887215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Лигандная специфичность</a:t>
            </a:r>
            <a:endParaRPr kumimoji="0" lang="ru-RU" sz="24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16016" y="1805915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Степень сродства рецептора к лиганду, К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2400" b="0" i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404664"/>
            <a:ext cx="2160240" cy="504056"/>
          </a:xfrm>
          <a:prstGeom prst="roundRect">
            <a:avLst/>
          </a:prstGeom>
          <a:noFill/>
          <a:ln>
            <a:solidFill>
              <a:srgbClr val="1BA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707904" y="980728"/>
            <a:ext cx="216024" cy="360040"/>
          </a:xfrm>
          <a:prstGeom prst="straightConnector1">
            <a:avLst/>
          </a:prstGeom>
          <a:ln w="38100">
            <a:solidFill>
              <a:srgbClr val="1BA5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92080" y="980728"/>
            <a:ext cx="216024" cy="360040"/>
          </a:xfrm>
          <a:prstGeom prst="straightConnector1">
            <a:avLst/>
          </a:prstGeom>
          <a:ln w="38100">
            <a:solidFill>
              <a:srgbClr val="1BA5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0004" y="2736304"/>
            <a:ext cx="2673924" cy="350100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11960" y="3336086"/>
            <a:ext cx="4320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Модель дальнедистанционного действия цитокининов. Стрелка в центре – перемещение цитокининов (Цк)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транс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зеатинового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(tZ)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типа из корня в побег по ксилеме. Латеральные стрелки – перемещение цитокининов изопентенильного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(iP)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типа из побега в корень по флоэме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1400" b="0" i="0" u="none" strike="noStrike" cap="none" normalizeH="0" dirty="0" smtClean="0">
              <a:ln>
                <a:noFill/>
              </a:ln>
              <a:solidFill>
                <a:srgbClr val="0C4C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Ломин С.Н. и др. Свойства рецепторов и особенности сигналинга цитокининов //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Acta Naturae,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2012, Т. 4, №3, с. 34-48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лиганд-связывающих свойств рецепторов проводили радиолигандным на основе мембран, выделенных из транзиентно трансформированных листьев табака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Nicotiana benthamiana .</a:t>
            </a: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генов  рецепторов цитокининов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StHK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StHK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их кодирующие последовательности были перенесены в вектор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FWG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176213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гена  рецептора цитокининов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StHK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создана конструкция из геномной последовательности сенсорного модуля с трансмембранными доменами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FWG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gStHK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76213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созданы штаммы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Agrobacterium tumefaciens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несущие гены или фрагменты генов рецепторов цитокининов картофеля, слитые с GFP.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2420888"/>
            <a:ext cx="8712968" cy="936104"/>
            <a:chOff x="539552" y="2204864"/>
            <a:chExt cx="7992888" cy="636703"/>
          </a:xfrm>
        </p:grpSpPr>
        <p:pic>
          <p:nvPicPr>
            <p:cNvPr id="6" name="Рисунок 5" descr="StHK2-схема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204864"/>
              <a:ext cx="4095529" cy="636703"/>
            </a:xfrm>
            <a:prstGeom prst="rect">
              <a:avLst/>
            </a:prstGeom>
          </p:spPr>
        </p:pic>
        <p:pic>
          <p:nvPicPr>
            <p:cNvPr id="7" name="Рисунок 6" descr="StHK4-схем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3252" y="2302818"/>
              <a:ext cx="3699188" cy="470865"/>
            </a:xfrm>
            <a:prstGeom prst="rect">
              <a:avLst/>
            </a:prstGeom>
          </p:spPr>
        </p:pic>
      </p:grpSp>
      <p:pic>
        <p:nvPicPr>
          <p:cNvPr id="10" name="Рисунок 9" descr="StHK3-схема 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293096"/>
            <a:ext cx="2367820" cy="853182"/>
          </a:xfrm>
          <a:prstGeom prst="rect">
            <a:avLst/>
          </a:prstGeom>
        </p:spPr>
      </p:pic>
      <p:pic>
        <p:nvPicPr>
          <p:cNvPr id="11" name="Рисунок 10" descr="StHK3-схема 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293096"/>
            <a:ext cx="412212" cy="824423"/>
          </a:xfrm>
          <a:prstGeom prst="rect">
            <a:avLst/>
          </a:prstGeom>
        </p:spPr>
      </p:pic>
      <p:pic>
        <p:nvPicPr>
          <p:cNvPr id="9" name="Рисунок 8" descr="StHK3-схема 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253131"/>
            <a:ext cx="3888432" cy="90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G_20180403_16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188644" cy="370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1006035"/>
            <a:ext cx="8461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Растения табака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Nicotiana benthamiana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6-8 недель закалывали смесью целевого штамма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Agrobacterium tumefaciens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(OD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~0.7) и вспомогательного штамма р19 (OD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~1.0).</a:t>
            </a:r>
          </a:p>
          <a:p>
            <a:pPr marL="176213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Экспрессию гена рецептора проверяли </a:t>
            </a:r>
          </a:p>
          <a:p>
            <a:pPr marL="1762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4 дня с помощью флуоресцентного </a:t>
            </a:r>
          </a:p>
          <a:p>
            <a:pPr marL="1762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Микроскопа Zeiss Axio Imager Z2.</a:t>
            </a:r>
          </a:p>
          <a:p>
            <a:pPr marL="176213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заколотых листьев получали</a:t>
            </a:r>
          </a:p>
          <a:p>
            <a:pPr marL="1762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микросомальную фракцию мембран, </a:t>
            </a:r>
          </a:p>
          <a:p>
            <a:pPr marL="1762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используемую для дальнейшего </a:t>
            </a:r>
          </a:p>
          <a:p>
            <a:pPr marL="1762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 лиганд-связывающих </a:t>
            </a:r>
          </a:p>
          <a:p>
            <a:pPr marL="1762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свойств  рецепторов цитокининов картофеля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88640"/>
            <a:ext cx="846144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опытах по определению лигандной специфичности использовали растворы цитокининов в разных концентрациях (0.1 – 10 000 нМ). Мы испытывали основные природные цитокинины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транс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зеатин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-зеатин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Z),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-изопентениладенин (iP),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-бензиладенин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 дигидрозеатин (DZ), а также синтетический цитокинин тидиазурон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76213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пробирки добавляли меченый тритием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транс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зеатином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 конечной концентрации 1.3 нМ.</a:t>
            </a:r>
          </a:p>
          <a:p>
            <a:pPr marL="176213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Гомогенную суспензию микросом аликвотировали </a:t>
            </a:r>
          </a:p>
          <a:p>
            <a:pPr marL="1762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750 мкл в пробирки с мечеными и немеченым гормонами и</a:t>
            </a:r>
          </a:p>
          <a:p>
            <a:pPr marL="1762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инкубировали в течение часа. </a:t>
            </a:r>
          </a:p>
          <a:p>
            <a:pPr marL="176213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Содержимое пробирок центрифугировали, супернатант удаляли, </a:t>
            </a:r>
          </a:p>
          <a:p>
            <a:pPr marL="1762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к полученным осадкам добавляли по 200 мкл 96%-ного этанола</a:t>
            </a:r>
          </a:p>
          <a:p>
            <a:pPr marL="1762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оставляли экстрагироваться на сутки. После этого к спиртовому экстракту добавляли по 5 мл сцинтилляционной жидкости и определяли уровень радиоактивности с помощью сцинтилляционного счётчика.</a:t>
            </a:r>
          </a:p>
          <a:p>
            <a:pPr marL="176213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оценки неспецифического</a:t>
            </a:r>
          </a:p>
          <a:p>
            <a:pPr marL="1762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связывания к 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добавляли значительный </a:t>
            </a:r>
          </a:p>
          <a:p>
            <a:pPr marL="1762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избыток немеченого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tZ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6213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пп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988840"/>
            <a:ext cx="1224136" cy="19442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104209" y="3502627"/>
            <a:ext cx="97282" cy="9223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95139" y="3503436"/>
            <a:ext cx="97282" cy="922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eppendorf-green-fluorescence-clip-art-at-clkercom-vector-2460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988840"/>
            <a:ext cx="1224136" cy="1941627"/>
          </a:xfrm>
          <a:prstGeom prst="rect">
            <a:avLst/>
          </a:prstGeom>
        </p:spPr>
      </p:pic>
      <p:pic>
        <p:nvPicPr>
          <p:cNvPr id="11" name="Рисунок 10" descr="eppendorf-green-fluorescence-clip-art-at-clkercom-vector-2460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819186"/>
            <a:ext cx="969527" cy="1624094"/>
          </a:xfrm>
          <a:prstGeom prst="rect">
            <a:avLst/>
          </a:prstGeom>
        </p:spPr>
      </p:pic>
      <p:pic>
        <p:nvPicPr>
          <p:cNvPr id="12" name="Рисунок 11" descr="эпп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797152"/>
            <a:ext cx="969526" cy="1624093"/>
          </a:xfrm>
          <a:prstGeom prst="rect">
            <a:avLst/>
          </a:prstGeom>
        </p:spPr>
      </p:pic>
      <p:pic>
        <p:nvPicPr>
          <p:cNvPr id="13" name="Рисунок 12" descr="эпп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4797152"/>
            <a:ext cx="945698" cy="1584176"/>
          </a:xfrm>
          <a:prstGeom prst="rect">
            <a:avLst/>
          </a:prstGeom>
        </p:spPr>
      </p:pic>
      <p:pic>
        <p:nvPicPr>
          <p:cNvPr id="14" name="Рисунок 13" descr="эпп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797152"/>
            <a:ext cx="946345" cy="1585261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5436096" y="5805264"/>
            <a:ext cx="432048" cy="0"/>
          </a:xfrm>
          <a:prstGeom prst="straightConnector1">
            <a:avLst/>
          </a:prstGeom>
          <a:ln w="38100">
            <a:solidFill>
              <a:srgbClr val="1BA5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588224" y="5805264"/>
            <a:ext cx="432048" cy="0"/>
          </a:xfrm>
          <a:prstGeom prst="straightConnector1">
            <a:avLst/>
          </a:prstGeom>
          <a:ln w="38100">
            <a:solidFill>
              <a:srgbClr val="1BA5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740352" y="5805264"/>
            <a:ext cx="432048" cy="0"/>
          </a:xfrm>
          <a:prstGeom prst="straightConnector1">
            <a:avLst/>
          </a:prstGeom>
          <a:ln w="38100">
            <a:solidFill>
              <a:srgbClr val="1BA5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71472" y="1500174"/>
            <a:ext cx="4320480" cy="3240360"/>
            <a:chOff x="448379" y="522258"/>
            <a:chExt cx="4339645" cy="3357954"/>
          </a:xfrm>
        </p:grpSpPr>
        <p:graphicFrame>
          <p:nvGraphicFramePr>
            <p:cNvPr id="25601" name="Object 1"/>
            <p:cNvGraphicFramePr>
              <a:graphicFrameLocks noChangeAspect="1"/>
            </p:cNvGraphicFramePr>
            <p:nvPr/>
          </p:nvGraphicFramePr>
          <p:xfrm>
            <a:off x="755576" y="620688"/>
            <a:ext cx="4032448" cy="3024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r:id="rId3" imgW="5598720" imgH="4192200" progId="">
                    <p:embed/>
                  </p:oleObj>
                </mc:Choice>
                <mc:Fallback>
                  <p:oleObj r:id="rId3" imgW="5598720" imgH="4192200" progId="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620688"/>
                          <a:ext cx="4032448" cy="3024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 rot="16200000">
              <a:off x="-680956" y="1651593"/>
              <a:ext cx="278189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Концентрация связанного</a:t>
              </a:r>
            </a:p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нМ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5656" y="3356992"/>
              <a:ext cx="306992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Общая концентрация</a:t>
              </a:r>
            </a:p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нМ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857620" y="2786058"/>
            <a:ext cx="4675101" cy="3312368"/>
            <a:chOff x="2609200" y="3429000"/>
            <a:chExt cx="4675101" cy="3312368"/>
          </a:xfrm>
        </p:grpSpPr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3155843" y="3429000"/>
            <a:ext cx="4128458" cy="3096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r:id="rId5" imgW="5598720" imgH="4192200" progId="">
                    <p:embed/>
                  </p:oleObj>
                </mc:Choice>
                <mc:Fallback>
                  <p:oleObj r:id="rId5" imgW="5598720" imgH="41922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843" y="3429000"/>
                          <a:ext cx="4128458" cy="3096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6200000">
              <a:off x="1646383" y="4463824"/>
              <a:ext cx="266429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Соотношение концентрации связанного 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к его обще концентрации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67944" y="6220459"/>
              <a:ext cx="2684469" cy="520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Концентрация связанного</a:t>
              </a:r>
            </a:p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нМ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57158" y="35716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Равновесную константу диссоциации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определяли в опытах по определению дозовой зависимости связывания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рецепторами, результаты обрабатывали по методу Скэтчарда.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260648"/>
            <a:ext cx="4187233" cy="3276848"/>
            <a:chOff x="520387" y="548680"/>
            <a:chExt cx="4187233" cy="3276848"/>
          </a:xfrm>
        </p:grpSpPr>
        <p:pic>
          <p:nvPicPr>
            <p:cNvPr id="2" name="Рисунок 1" descr="StHK2-лиг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548680"/>
              <a:ext cx="4096060" cy="32768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75656" y="3429000"/>
              <a:ext cx="25922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+mj-lt"/>
                  <a:cs typeface="Times New Roman" pitchFamily="18" charset="0"/>
                </a:rPr>
                <a:t>Концентрация лиганда,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log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нМ</a:t>
              </a:r>
              <a:endParaRPr lang="ru-RU" sz="14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608948" y="1704437"/>
              <a:ext cx="278189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Связывание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err="1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DPM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х 10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-3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24844" y="260648"/>
            <a:ext cx="4123619" cy="3098719"/>
            <a:chOff x="4624844" y="618313"/>
            <a:chExt cx="4123619" cy="309871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788022" y="618313"/>
              <a:ext cx="3960441" cy="3098719"/>
              <a:chOff x="4788022" y="618313"/>
              <a:chExt cx="3960441" cy="3098719"/>
            </a:xfrm>
          </p:grpSpPr>
          <p:pic>
            <p:nvPicPr>
              <p:cNvPr id="4" name="Рисунок 3" descr="StHK3-лиг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88022" y="618313"/>
                <a:ext cx="3960441" cy="309871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652120" y="3409255"/>
                <a:ext cx="259228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latin typeface="+mj-lt"/>
                    <a:cs typeface="Times New Roman" pitchFamily="18" charset="0"/>
                  </a:rPr>
                  <a:t>Концентрация лиганда, </a:t>
                </a:r>
                <a:r>
                  <a:rPr lang="en-US" sz="1400" dirty="0" smtClean="0">
                    <a:latin typeface="+mj-lt"/>
                    <a:cs typeface="Times New Roman" pitchFamily="18" charset="0"/>
                  </a:rPr>
                  <a:t>log</a:t>
                </a:r>
                <a:r>
                  <a:rPr lang="ru-RU" sz="1400" dirty="0" smtClean="0">
                    <a:latin typeface="+mj-lt"/>
                    <a:cs typeface="Times New Roman" pitchFamily="18" charset="0"/>
                  </a:rPr>
                  <a:t> нМ</a:t>
                </a:r>
                <a:endParaRPr lang="ru-RU" sz="1400" dirty="0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16200000">
              <a:off x="3495509" y="1776445"/>
              <a:ext cx="278189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Связывание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err="1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DPM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х 10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-2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3528" y="3573016"/>
            <a:ext cx="4006535" cy="3044081"/>
            <a:chOff x="592395" y="3573016"/>
            <a:chExt cx="4006535" cy="3044081"/>
          </a:xfrm>
        </p:grpSpPr>
        <p:pic>
          <p:nvPicPr>
            <p:cNvPr id="14" name="Рисунок 13" descr="StHK4a-лиг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76" y="3600400"/>
              <a:ext cx="3843354" cy="29969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75656" y="6309320"/>
              <a:ext cx="25922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+mj-lt"/>
                  <a:cs typeface="Times New Roman" pitchFamily="18" charset="0"/>
                </a:rPr>
                <a:t>Концентрация лиганда,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log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нМ</a:t>
              </a:r>
              <a:endParaRPr lang="ru-RU" sz="14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536940" y="4702351"/>
              <a:ext cx="278189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Связывание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err="1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DPM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х 10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-3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44008" y="3501009"/>
            <a:ext cx="4104456" cy="3096343"/>
            <a:chOff x="4644008" y="3429001"/>
            <a:chExt cx="4104456" cy="3096343"/>
          </a:xfrm>
        </p:grpSpPr>
        <p:pic>
          <p:nvPicPr>
            <p:cNvPr id="18" name="Рисунок 17" descr="StHK4б-лиг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0032" y="3501008"/>
              <a:ext cx="3888432" cy="295917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3514673" y="4558336"/>
              <a:ext cx="278189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Связывание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err="1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DPM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х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10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-</a:t>
              </a:r>
              <a:r>
                <a:rPr lang="en-US" sz="1400" baseline="30000" dirty="0" smtClean="0">
                  <a:latin typeface="+mj-lt"/>
                  <a:cs typeface="Times New Roman" pitchFamily="18" charset="0"/>
                </a:rPr>
                <a:t>3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24128" y="6217567"/>
              <a:ext cx="25922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+mj-lt"/>
                  <a:cs typeface="Times New Roman" pitchFamily="18" charset="0"/>
                </a:rPr>
                <a:t>Концентрация лиганда,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log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нМ</a:t>
              </a:r>
              <a:endParaRPr lang="ru-RU" sz="1400" dirty="0"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836712"/>
          <a:ext cx="8568952" cy="3291840"/>
        </p:xfrm>
        <a:graphic>
          <a:graphicData uri="http://schemas.openxmlformats.org/drawingml/2006/table">
            <a:tbl>
              <a:tblPr/>
              <a:tblGrid>
                <a:gridCol w="2578267"/>
                <a:gridCol w="1022133"/>
                <a:gridCol w="1242138"/>
                <a:gridCol w="1242138"/>
                <a:gridCol w="1242138"/>
                <a:gridCol w="1242138"/>
              </a:tblGrid>
              <a:tr h="1803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Цитокинин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Сокра-щение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1800" b="1" baseline="-250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M) </a:t>
                      </a: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для рецепторов</a:t>
                      </a: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StHK2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StHK3a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StHK4a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StHK4b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Calibri"/>
                          <a:cs typeface="Times New Roman"/>
                        </a:rPr>
                        <a:t>транс-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зеатин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2.6±0.3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4.7±0.6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2.5±0.7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3.0±0.3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Calibri"/>
                          <a:cs typeface="Times New Roman"/>
                        </a:rPr>
                        <a:t>цис-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зеатин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102±7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110±39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106±22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129±19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8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изопентениладенин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iP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2.4±0.2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5.25±0.83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2.1±0.2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2.5±0.3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дигидрозеатин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DZ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169±18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20.8±2.8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178±37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227±33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8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бензиладенин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BA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44.9±3.5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48.7±7.12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54.9±6.8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62.6±12.3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тидиазурон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TDZ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1.40±0.04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2.35±0.52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12.6±1.9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17.2±2.5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35696" y="4437112"/>
            <a:ext cx="56166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StHK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2: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StHK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3: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StHK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iP=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&gt;TD&gt;BA&gt;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&gt;DZ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0C4C0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solidFill>
              <a:srgbClr val="1BA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51520" y="326740"/>
            <a:ext cx="4176464" cy="3174268"/>
            <a:chOff x="323529" y="359078"/>
            <a:chExt cx="4248471" cy="3219854"/>
          </a:xfrm>
        </p:grpSpPr>
        <p:pic>
          <p:nvPicPr>
            <p:cNvPr id="22" name="Рисунок 21" descr="StHK2-p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404664"/>
              <a:ext cx="4104456" cy="31742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-877814" y="1560421"/>
              <a:ext cx="29259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Связывание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err="1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DPM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х 10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-3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427984" y="332656"/>
            <a:ext cx="4392488" cy="3212355"/>
            <a:chOff x="4499992" y="359078"/>
            <a:chExt cx="4392488" cy="3212355"/>
          </a:xfrm>
        </p:grpSpPr>
        <p:pic>
          <p:nvPicPr>
            <p:cNvPr id="23" name="Рисунок 22" descr="StHK3-pH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6016" y="404664"/>
              <a:ext cx="4176464" cy="316676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16200000">
              <a:off x="3298649" y="1560421"/>
              <a:ext cx="29259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Связывание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err="1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DPM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х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10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-2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51520" y="3429000"/>
            <a:ext cx="4267636" cy="3240360"/>
            <a:chOff x="304364" y="3356992"/>
            <a:chExt cx="4267636" cy="3240360"/>
          </a:xfrm>
        </p:grpSpPr>
        <p:pic>
          <p:nvPicPr>
            <p:cNvPr id="24" name="Рисунок 23" descr="StHK4а-p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544" y="3429000"/>
              <a:ext cx="4104456" cy="316835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rot="16200000">
              <a:off x="-896979" y="4558335"/>
              <a:ext cx="29259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Связывание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err="1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DPM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х 10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-3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55976" y="3356993"/>
            <a:ext cx="4464496" cy="3240359"/>
            <a:chOff x="4644008" y="3356993"/>
            <a:chExt cx="4464496" cy="3240359"/>
          </a:xfrm>
        </p:grpSpPr>
        <p:pic>
          <p:nvPicPr>
            <p:cNvPr id="25" name="Рисунок 24" descr="StHK4б-pH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8024" y="3429000"/>
              <a:ext cx="4320480" cy="316835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16200000">
              <a:off x="3442665" y="4558336"/>
              <a:ext cx="29259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  <a:cs typeface="Times New Roman" pitchFamily="18" charset="0"/>
                </a:rPr>
                <a:t>Связывание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[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3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Н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400" i="1" dirty="0" err="1" smtClean="0">
                  <a:latin typeface="+mj-lt"/>
                  <a:cs typeface="Times New Roman" pitchFamily="18" charset="0"/>
                </a:rPr>
                <a:t>транс-</a:t>
              </a:r>
              <a:r>
                <a:rPr lang="ru-RU" sz="1400" dirty="0" err="1" smtClean="0">
                  <a:latin typeface="+mj-lt"/>
                  <a:cs typeface="Times New Roman" pitchFamily="18" charset="0"/>
                </a:rPr>
                <a:t>зеатина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j-lt"/>
                  <a:cs typeface="Times New Roman" pitchFamily="18" charset="0"/>
                </a:rPr>
                <a:t>DPM</a:t>
              </a:r>
              <a:r>
                <a:rPr lang="ru-RU" sz="1400" dirty="0" smtClean="0">
                  <a:latin typeface="+mj-lt"/>
                  <a:cs typeface="Times New Roman" pitchFamily="18" charset="0"/>
                </a:rPr>
                <a:t> х 10</a:t>
              </a:r>
              <a:r>
                <a:rPr lang="ru-RU" sz="1400" baseline="30000" dirty="0" smtClean="0">
                  <a:latin typeface="+mj-lt"/>
                  <a:cs typeface="Times New Roman" pitchFamily="18" charset="0"/>
                </a:rPr>
                <a:t>-3</a:t>
              </a:r>
              <a:endParaRPr lang="ru-RU" sz="1400" baseline="30000" dirty="0"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1187</Words>
  <Application>Microsoft Office PowerPoint</Application>
  <PresentationFormat>Экран (4:3)</PresentationFormat>
  <Paragraphs>136</Paragraphs>
  <Slides>10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Kolachevskaya Oksana</dc:creator>
  <cp:lastModifiedBy>Виктория Лобач</cp:lastModifiedBy>
  <cp:revision>91</cp:revision>
  <dcterms:created xsi:type="dcterms:W3CDTF">2018-04-02T12:08:15Z</dcterms:created>
  <dcterms:modified xsi:type="dcterms:W3CDTF">2018-04-17T10:47:58Z</dcterms:modified>
</cp:coreProperties>
</file>